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1" r:id="rId2"/>
    <p:sldId id="272" r:id="rId3"/>
    <p:sldId id="307" r:id="rId4"/>
    <p:sldId id="276" r:id="rId5"/>
    <p:sldId id="281" r:id="rId6"/>
    <p:sldId id="282" r:id="rId7"/>
    <p:sldId id="283" r:id="rId8"/>
    <p:sldId id="298" r:id="rId9"/>
    <p:sldId id="284" r:id="rId10"/>
    <p:sldId id="285" r:id="rId11"/>
    <p:sldId id="286" r:id="rId12"/>
    <p:sldId id="288" r:id="rId13"/>
    <p:sldId id="294" r:id="rId14"/>
    <p:sldId id="308" r:id="rId15"/>
    <p:sldId id="295" r:id="rId16"/>
    <p:sldId id="303" r:id="rId17"/>
    <p:sldId id="301" r:id="rId18"/>
    <p:sldId id="300" r:id="rId19"/>
    <p:sldId id="304" r:id="rId20"/>
    <p:sldId id="305" r:id="rId21"/>
    <p:sldId id="306" r:id="rId22"/>
    <p:sldId id="302" r:id="rId23"/>
    <p:sldId id="30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1799" userDrawn="1">
          <p15:clr>
            <a:srgbClr val="A4A3A4"/>
          </p15:clr>
        </p15:guide>
        <p15:guide id="4" pos="5904" userDrawn="1">
          <p15:clr>
            <a:srgbClr val="A4A3A4"/>
          </p15:clr>
        </p15:guide>
        <p15:guide id="5" orient="horz" pos="595" userDrawn="1">
          <p15:clr>
            <a:srgbClr val="A4A3A4"/>
          </p15:clr>
        </p15:guide>
        <p15:guide id="6" orient="horz" pos="4224" userDrawn="1">
          <p15:clr>
            <a:srgbClr val="A4A3A4"/>
          </p15:clr>
        </p15:guide>
        <p15:guide id="7" pos="7469" userDrawn="1">
          <p15:clr>
            <a:srgbClr val="A4A3A4"/>
          </p15:clr>
        </p15:guide>
        <p15:guide id="8" pos="21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C250D6"/>
    <a:srgbClr val="F3DDF7"/>
    <a:srgbClr val="FB68B6"/>
    <a:srgbClr val="FFCCFF"/>
    <a:srgbClr val="953AF2"/>
    <a:srgbClr val="FCF5EE"/>
    <a:srgbClr val="FE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458" autoAdjust="0"/>
  </p:normalViewPr>
  <p:slideViewPr>
    <p:cSldViewPr snapToGrid="0" showGuides="1">
      <p:cViewPr varScale="1">
        <p:scale>
          <a:sx n="79" d="100"/>
          <a:sy n="79" d="100"/>
        </p:scale>
        <p:origin x="821" y="77"/>
      </p:cViewPr>
      <p:guideLst>
        <p:guide orient="horz" pos="2409"/>
        <p:guide pos="1799"/>
        <p:guide pos="5904"/>
        <p:guide orient="horz" pos="595"/>
        <p:guide orient="horz" pos="4224"/>
        <p:guide pos="7469"/>
        <p:guide pos="211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7AEA0-EA02-44DA-A1C6-97F7EE7B965E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AB8B1-99E7-4F27-964E-5795D3512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0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0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81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43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86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5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967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7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97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90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AB8B1-99E7-4F27-964E-5795D35120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3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2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49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1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6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6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17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0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6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20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9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DF370-FA2F-4670-87CE-727937E3DA4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15D36-ECB4-4EDA-89CD-6C6A786E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1803" y="2651921"/>
            <a:ext cx="6414285" cy="797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Parkway Lush" panose="02000506000000020004" pitchFamily="50" charset="0"/>
              </a:rPr>
              <a:t>Color the Rock</a:t>
            </a:r>
            <a:endParaRPr lang="ko-KR" altLang="en-US" sz="8000" dirty="0">
              <a:gradFill flip="none" rotWithShape="1">
                <a:gsLst>
                  <a:gs pos="100000">
                    <a:srgbClr val="FB68B6"/>
                  </a:gs>
                  <a:gs pos="0">
                    <a:srgbClr val="953AF2"/>
                  </a:gs>
                </a:gsLst>
                <a:lin ang="13500000" scaled="1"/>
                <a:tileRect/>
              </a:gradFill>
              <a:latin typeface="Parkway Lush" panose="02000506000000020004" pitchFamily="50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58088" y="2331589"/>
            <a:ext cx="4767135" cy="351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600" b="1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볼더링</a:t>
            </a:r>
            <a:r>
              <a:rPr lang="ko-KR" altLang="en-US" sz="16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 </a:t>
            </a:r>
            <a:r>
              <a:rPr lang="ko-KR" altLang="en-US" sz="1600" b="1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클라이머</a:t>
            </a:r>
            <a:r>
              <a:rPr lang="ko-KR" altLang="en-US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를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 위한 실시간 소통 및 운동 기록 서비스</a:t>
            </a:r>
            <a:endParaRPr lang="en-US" altLang="ko-KR" sz="1600" spc="-12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8"/>
              <a:ea typeface="Noto Sans KR Light" panose="020B03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879532" y="2218932"/>
            <a:ext cx="1186687" cy="133875"/>
            <a:chOff x="5066007" y="4804157"/>
            <a:chExt cx="3846961" cy="4339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492" y="4847529"/>
              <a:ext cx="355930" cy="36842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07" y="4825332"/>
              <a:ext cx="282685" cy="36492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355" y="4804157"/>
              <a:ext cx="348341" cy="40334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024" y="4827186"/>
              <a:ext cx="281803" cy="3670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3489" y="4825332"/>
              <a:ext cx="426576" cy="41281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5487" y="4836390"/>
              <a:ext cx="319859" cy="368141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9457" y="4885279"/>
              <a:ext cx="383511" cy="30551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EDED75-FDEC-A64D-0E57-0C9A6A3AB296}"/>
              </a:ext>
            </a:extLst>
          </p:cNvPr>
          <p:cNvGrpSpPr/>
          <p:nvPr/>
        </p:nvGrpSpPr>
        <p:grpSpPr>
          <a:xfrm>
            <a:off x="4996883" y="5421330"/>
            <a:ext cx="2271260" cy="423345"/>
            <a:chOff x="4996883" y="5770954"/>
            <a:chExt cx="2271260" cy="423345"/>
          </a:xfrm>
        </p:grpSpPr>
        <p:sp>
          <p:nvSpPr>
            <p:cNvPr id="29" name="직사각형 28"/>
            <p:cNvSpPr/>
            <p:nvPr/>
          </p:nvSpPr>
          <p:spPr>
            <a:xfrm>
              <a:off x="4996883" y="5770954"/>
              <a:ext cx="2271260" cy="416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ko-KR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7</a:t>
              </a:r>
              <a:r>
                <a:rPr lang="ko-KR" altLang="en-US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조</a:t>
              </a:r>
              <a:r>
                <a:rPr lang="en-US" altLang="ko-KR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Another Class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105BC2-1030-AC91-ABA1-9858CFE531A5}"/>
                </a:ext>
              </a:extLst>
            </p:cNvPr>
            <p:cNvSpPr/>
            <p:nvPr/>
          </p:nvSpPr>
          <p:spPr>
            <a:xfrm>
              <a:off x="5178083" y="6172971"/>
              <a:ext cx="1927146" cy="21328"/>
            </a:xfrm>
            <a:prstGeom prst="rect">
              <a:avLst/>
            </a:prstGeom>
            <a:gradFill flip="none" rotWithShape="1">
              <a:gsLst>
                <a:gs pos="0">
                  <a:srgbClr val="FF6CAB"/>
                </a:gs>
                <a:gs pos="100000">
                  <a:srgbClr val="FB68B6"/>
                </a:gs>
                <a:gs pos="51000">
                  <a:srgbClr val="8533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27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990457" y="2129109"/>
            <a:ext cx="3105543" cy="2599782"/>
            <a:chOff x="2888857" y="2018309"/>
            <a:chExt cx="3105543" cy="2599782"/>
          </a:xfrm>
        </p:grpSpPr>
        <p:sp>
          <p:nvSpPr>
            <p:cNvPr id="11" name="직사각형 10"/>
            <p:cNvSpPr/>
            <p:nvPr/>
          </p:nvSpPr>
          <p:spPr>
            <a:xfrm>
              <a:off x="2888857" y="2239908"/>
              <a:ext cx="3105543" cy="23781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어려운 </a:t>
              </a:r>
              <a:endPara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r>
                <a:rPr lang="ko-KR" altLang="en-US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완등</a:t>
              </a:r>
              <a:r>
                <a: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영상</a:t>
              </a:r>
              <a:endPara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r>
                <a: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검색</a:t>
              </a:r>
              <a:endPara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8857" y="2018309"/>
              <a:ext cx="1459623" cy="416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C250D6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불편함</a:t>
              </a:r>
              <a:r>
                <a:rPr lang="en-US" altLang="ko-KR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C250D6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2.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4246"/>
            <a:ext cx="3206679" cy="65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1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990457" y="2129109"/>
            <a:ext cx="3105543" cy="2599782"/>
            <a:chOff x="2888857" y="2018309"/>
            <a:chExt cx="3105543" cy="2599782"/>
          </a:xfrm>
        </p:grpSpPr>
        <p:sp>
          <p:nvSpPr>
            <p:cNvPr id="11" name="직사각형 10"/>
            <p:cNvSpPr/>
            <p:nvPr/>
          </p:nvSpPr>
          <p:spPr>
            <a:xfrm>
              <a:off x="2888857" y="2239908"/>
              <a:ext cx="3105543" cy="23781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알 수 없는</a:t>
              </a:r>
              <a:endPara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r>
                <a: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나의</a:t>
              </a:r>
              <a:endPara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r>
                <a:rPr lang="ko-KR" altLang="en-US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볼더링</a:t>
              </a:r>
              <a:r>
                <a: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기록</a:t>
              </a:r>
              <a:endPara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8857" y="2018309"/>
              <a:ext cx="1459623" cy="416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C250D6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불편함</a:t>
              </a:r>
              <a:r>
                <a:rPr lang="en-US" altLang="ko-KR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C250D6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3.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4246"/>
            <a:ext cx="3206725" cy="65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53824" y="2467109"/>
            <a:ext cx="5091488" cy="1357179"/>
            <a:chOff x="4211656" y="2669018"/>
            <a:chExt cx="5091488" cy="1357179"/>
          </a:xfrm>
        </p:grpSpPr>
        <p:sp>
          <p:nvSpPr>
            <p:cNvPr id="18" name="직사각형 17"/>
            <p:cNvSpPr/>
            <p:nvPr/>
          </p:nvSpPr>
          <p:spPr>
            <a:xfrm>
              <a:off x="4211656" y="2669018"/>
              <a:ext cx="5091488" cy="5284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Parkway Lush" panose="02000506000000020004" pitchFamily="50" charset="0"/>
                </a:rPr>
                <a:t>Color your rock,</a:t>
              </a:r>
              <a:endParaRPr lang="ko-KR" altLang="en-US" sz="5400" dirty="0">
                <a:solidFill>
                  <a:schemeClr val="bg1"/>
                </a:solidFill>
                <a:latin typeface="Parkway Lush" panose="02000506000000020004" pitchFamily="50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11656" y="3228336"/>
              <a:ext cx="5091488" cy="797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0" dirty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Parkway Lush" panose="02000506000000020004" pitchFamily="50" charset="0"/>
                </a:rPr>
                <a:t>Color the Rock</a:t>
              </a:r>
              <a:endParaRPr lang="ko-KR" altLang="en-US" sz="80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Parkway Lush" panose="02000506000000020004" pitchFamily="50" charset="0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3553824" y="2252891"/>
            <a:ext cx="5157378" cy="31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400" spc="-120" dirty="0" err="1">
                <a:solidFill>
                  <a:schemeClr val="bg1">
                    <a:lumMod val="8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볼더링</a:t>
            </a:r>
            <a:r>
              <a:rPr lang="ko-KR" altLang="en-US" sz="1400" spc="-120" dirty="0">
                <a:solidFill>
                  <a:schemeClr val="bg1">
                    <a:lumMod val="8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 </a:t>
            </a:r>
            <a:r>
              <a:rPr lang="ko-KR" altLang="en-US" sz="1400" spc="-120" dirty="0" err="1">
                <a:solidFill>
                  <a:schemeClr val="bg1">
                    <a:lumMod val="8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클라이머를</a:t>
            </a:r>
            <a:r>
              <a:rPr lang="ko-KR" altLang="en-US" sz="1400" spc="-120" dirty="0">
                <a:solidFill>
                  <a:schemeClr val="bg1">
                    <a:lumMod val="8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 위한 실시간 소통 및 운동 기록 서비스</a:t>
            </a:r>
            <a:endParaRPr lang="en-US" altLang="ko-KR" sz="1400" spc="-120" dirty="0">
              <a:solidFill>
                <a:schemeClr val="bg1">
                  <a:lumMod val="85000"/>
                </a:schemeClr>
              </a:solidFill>
              <a:latin typeface="Noto Sans KR Light" panose="020B0300000000000000" pitchFamily="34" charset="-128"/>
              <a:ea typeface="Noto Sans KR Light" panose="020B03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359215" y="2177332"/>
            <a:ext cx="1023621" cy="128579"/>
            <a:chOff x="5066007" y="4804157"/>
            <a:chExt cx="3693242" cy="46391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527" y="4825910"/>
              <a:ext cx="355931" cy="36841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07" y="4825332"/>
              <a:ext cx="282685" cy="364922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355" y="4804157"/>
              <a:ext cx="348341" cy="403341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024" y="4827186"/>
              <a:ext cx="281803" cy="367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223" y="4855257"/>
              <a:ext cx="426576" cy="41281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389" y="4835074"/>
              <a:ext cx="319858" cy="368141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738" y="4884746"/>
              <a:ext cx="383511" cy="305509"/>
            </a:xfrm>
            <a:prstGeom prst="rect">
              <a:avLst/>
            </a:prstGeom>
          </p:spPr>
        </p:pic>
      </p:grpSp>
      <p:sp>
        <p:nvSpPr>
          <p:cNvPr id="15" name="모서리가 둥근 직사각형 14"/>
          <p:cNvSpPr/>
          <p:nvPr/>
        </p:nvSpPr>
        <p:spPr>
          <a:xfrm>
            <a:off x="2100197" y="4742317"/>
            <a:ext cx="2188425" cy="41716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2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혼자서는 어려운 </a:t>
            </a:r>
            <a:r>
              <a:rPr lang="ko-KR" altLang="en-US" sz="1400" spc="-120" dirty="0" err="1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루트파인딩</a:t>
            </a:r>
            <a:endParaRPr lang="ko-KR" altLang="en-US" sz="1400" spc="-12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80992" y="4742317"/>
            <a:ext cx="2188425" cy="41716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2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불편한 </a:t>
            </a:r>
            <a:r>
              <a:rPr lang="ko-KR" altLang="en-US" sz="1400" spc="-120" dirty="0" err="1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완등</a:t>
            </a:r>
            <a:r>
              <a:rPr lang="ko-KR" altLang="en-US" sz="1400" spc="-12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영상 검색</a:t>
            </a:r>
            <a:endParaRPr lang="ko-KR" altLang="en-US" sz="1400" spc="-12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867230" y="4742317"/>
            <a:ext cx="2188425" cy="41716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2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알 수 없는 </a:t>
            </a:r>
            <a:r>
              <a:rPr lang="ko-KR" altLang="en-US" sz="1400" spc="-120" dirty="0" err="1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볼더링</a:t>
            </a:r>
            <a:r>
              <a:rPr lang="ko-KR" altLang="en-US" sz="1400" spc="-12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기록</a:t>
            </a:r>
            <a:endParaRPr lang="ko-KR" altLang="en-US" sz="1400" spc="-12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00197" y="4742317"/>
            <a:ext cx="2188425" cy="41716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6350">
            <a:gradFill flip="none" rotWithShape="1">
              <a:gsLst>
                <a:gs pos="0">
                  <a:srgbClr val="FF6CAB"/>
                </a:gs>
                <a:gs pos="100000">
                  <a:srgbClr val="8533F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20" dirty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실시간 도전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80992" y="4742317"/>
            <a:ext cx="2188425" cy="41716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6350">
            <a:gradFill flip="none" rotWithShape="1">
              <a:gsLst>
                <a:gs pos="0">
                  <a:srgbClr val="FF6CAB"/>
                </a:gs>
                <a:gs pos="100000">
                  <a:srgbClr val="8533F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20" dirty="0" err="1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완등</a:t>
            </a:r>
            <a:r>
              <a:rPr lang="ko-KR" altLang="en-US" sz="1600" spc="-120" dirty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영상 모음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867230" y="4742317"/>
            <a:ext cx="2188425" cy="41716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6350">
            <a:gradFill flip="none" rotWithShape="1">
              <a:gsLst>
                <a:gs pos="0">
                  <a:srgbClr val="FF6CAB"/>
                </a:gs>
                <a:gs pos="100000">
                  <a:srgbClr val="8533F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20" dirty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운동 기록</a:t>
            </a:r>
          </a:p>
        </p:txBody>
      </p:sp>
    </p:spTree>
    <p:extLst>
      <p:ext uri="{BB962C8B-B14F-4D97-AF65-F5344CB8AC3E}">
        <p14:creationId xmlns:p14="http://schemas.microsoft.com/office/powerpoint/2010/main" val="23443574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403126"/>
            <a:ext cx="12192000" cy="20517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gradFill flip="none" rotWithShape="1">
              <a:gsLst>
                <a:gs pos="0">
                  <a:srgbClr val="FF6CAB"/>
                </a:gs>
                <a:gs pos="100000">
                  <a:srgbClr val="8533F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라이브 시연</a:t>
            </a:r>
            <a:endParaRPr lang="ko-KR" altLang="en-US" sz="6000" dirty="0">
              <a:gradFill flip="none" rotWithShape="1">
                <a:gsLst>
                  <a:gs pos="100000">
                    <a:srgbClr val="FB68B6"/>
                  </a:gs>
                  <a:gs pos="0">
                    <a:srgbClr val="953AF2"/>
                  </a:gs>
                </a:gsLst>
                <a:lin ang="13500000" scaled="1"/>
                <a:tileRect/>
              </a:gra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9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403126"/>
            <a:ext cx="12192000" cy="20517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gradFill flip="none" rotWithShape="1">
              <a:gsLst>
                <a:gs pos="0">
                  <a:srgbClr val="FF6CAB"/>
                </a:gs>
                <a:gs pos="100000">
                  <a:srgbClr val="8533F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i="1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colortherock.com</a:t>
            </a:r>
            <a:endParaRPr lang="ko-KR" altLang="en-US" sz="6000" i="1" dirty="0">
              <a:gradFill flip="none" rotWithShape="1">
                <a:gsLst>
                  <a:gs pos="100000">
                    <a:srgbClr val="FB68B6"/>
                  </a:gs>
                  <a:gs pos="0">
                    <a:srgbClr val="953AF2"/>
                  </a:gs>
                </a:gsLst>
                <a:lin ang="13500000" scaled="1"/>
                <a:tileRect/>
              </a:gra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88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865903" y="1117283"/>
            <a:ext cx="8460192" cy="1194481"/>
            <a:chOff x="2888856" y="2018309"/>
            <a:chExt cx="8460192" cy="1194481"/>
          </a:xfrm>
        </p:grpSpPr>
        <p:sp>
          <p:nvSpPr>
            <p:cNvPr id="25" name="직사각형 24"/>
            <p:cNvSpPr/>
            <p:nvPr/>
          </p:nvSpPr>
          <p:spPr>
            <a:xfrm>
              <a:off x="2888856" y="2435026"/>
              <a:ext cx="8460191" cy="777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4400" dirty="0" err="1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무중단</a:t>
              </a:r>
              <a:r>
                <a:rPr lang="ko-KR" altLang="en-US" sz="4400" dirty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ko-KR" altLang="en-US" sz="4400" dirty="0" smtClean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배포로</a:t>
              </a:r>
              <a:r>
                <a:rPr lang="en-US" altLang="ko-KR" sz="4400" dirty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ko-KR" altLang="en-US" sz="4400" dirty="0" smtClean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높은 서버 </a:t>
              </a:r>
              <a:r>
                <a:rPr lang="ko-KR" altLang="en-US" sz="4400" dirty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안정성</a:t>
              </a:r>
              <a:endParaRPr lang="en-US" altLang="ko-KR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88857" y="2018309"/>
              <a:ext cx="8460191" cy="416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기술 소개</a:t>
              </a:r>
              <a:r>
                <a:rPr lang="en-US" altLang="ko-KR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</a:t>
              </a:r>
              <a:r>
                <a:rPr lang="en-US" altLang="ko-KR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1.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7969" y="2581161"/>
            <a:ext cx="9936061" cy="4632440"/>
            <a:chOff x="1127969" y="2581161"/>
            <a:chExt cx="9936061" cy="463244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127969" y="2581161"/>
              <a:ext cx="9936061" cy="4632440"/>
            </a:xfrm>
            <a:prstGeom prst="roundRect">
              <a:avLst>
                <a:gd name="adj" fmla="val 3280"/>
              </a:avLst>
            </a:prstGeom>
            <a:solidFill>
              <a:schemeClr val="tx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303860" y="2728481"/>
              <a:ext cx="9584279" cy="4452646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064522" y="2628399"/>
              <a:ext cx="62956" cy="629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9"/>
          <a:stretch/>
        </p:blipFill>
        <p:spPr>
          <a:xfrm>
            <a:off x="2119323" y="3773096"/>
            <a:ext cx="7953350" cy="283417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211297" y="2918780"/>
            <a:ext cx="7769402" cy="7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약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400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 자동 빌드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소요 시간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 이내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105BC2-1030-AC91-ABA1-9858CFE531A5}"/>
              </a:ext>
            </a:extLst>
          </p:cNvPr>
          <p:cNvSpPr/>
          <p:nvPr/>
        </p:nvSpPr>
        <p:spPr>
          <a:xfrm>
            <a:off x="2702619" y="3604448"/>
            <a:ext cx="6786758" cy="21328"/>
          </a:xfrm>
          <a:prstGeom prst="rect">
            <a:avLst/>
          </a:prstGeom>
          <a:gradFill flip="none" rotWithShape="1">
            <a:gsLst>
              <a:gs pos="0">
                <a:srgbClr val="FF6CAB"/>
              </a:gs>
              <a:gs pos="100000">
                <a:srgbClr val="FB68B6"/>
              </a:gs>
              <a:gs pos="51000">
                <a:srgbClr val="85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3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865903" y="1117283"/>
            <a:ext cx="8460192" cy="1194481"/>
            <a:chOff x="2888856" y="2018309"/>
            <a:chExt cx="8460192" cy="1194481"/>
          </a:xfrm>
        </p:grpSpPr>
        <p:sp>
          <p:nvSpPr>
            <p:cNvPr id="25" name="직사각형 24"/>
            <p:cNvSpPr/>
            <p:nvPr/>
          </p:nvSpPr>
          <p:spPr>
            <a:xfrm>
              <a:off x="2888856" y="2435026"/>
              <a:ext cx="8460191" cy="777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4400" dirty="0" err="1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무중단</a:t>
              </a:r>
              <a:r>
                <a:rPr lang="ko-KR" altLang="en-US" sz="4400" dirty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ko-KR" altLang="en-US" sz="4400" dirty="0" smtClean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배포로</a:t>
              </a:r>
              <a:r>
                <a:rPr lang="en-US" altLang="ko-KR" sz="4400" dirty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ko-KR" altLang="en-US" sz="4400" dirty="0" smtClean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높은 서버 </a:t>
              </a:r>
              <a:r>
                <a:rPr lang="ko-KR" altLang="en-US" sz="4400" dirty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안정성</a:t>
              </a:r>
              <a:endParaRPr lang="en-US" altLang="ko-KR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88857" y="2018309"/>
              <a:ext cx="8460191" cy="416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기술 소개</a:t>
              </a:r>
              <a:r>
                <a:rPr lang="en-US" altLang="ko-KR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</a:t>
              </a:r>
              <a:r>
                <a:rPr lang="en-US" altLang="ko-KR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1.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7969" y="2581161"/>
            <a:ext cx="9936061" cy="4632440"/>
            <a:chOff x="1127969" y="2581161"/>
            <a:chExt cx="9936061" cy="463244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127969" y="2581161"/>
              <a:ext cx="9936061" cy="4632440"/>
            </a:xfrm>
            <a:prstGeom prst="roundRect">
              <a:avLst>
                <a:gd name="adj" fmla="val 3280"/>
              </a:avLst>
            </a:prstGeom>
            <a:solidFill>
              <a:schemeClr val="tx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303860" y="2728481"/>
              <a:ext cx="9584279" cy="4452646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064522" y="2628399"/>
              <a:ext cx="62956" cy="629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211297" y="2918780"/>
            <a:ext cx="7769402" cy="7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개의 서버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서버당 포트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105BC2-1030-AC91-ABA1-9858CFE531A5}"/>
              </a:ext>
            </a:extLst>
          </p:cNvPr>
          <p:cNvSpPr/>
          <p:nvPr/>
        </p:nvSpPr>
        <p:spPr>
          <a:xfrm>
            <a:off x="2702619" y="3604448"/>
            <a:ext cx="6786758" cy="21328"/>
          </a:xfrm>
          <a:prstGeom prst="rect">
            <a:avLst/>
          </a:prstGeom>
          <a:gradFill flip="none" rotWithShape="1">
            <a:gsLst>
              <a:gs pos="0">
                <a:srgbClr val="FF6CAB"/>
              </a:gs>
              <a:gs pos="100000">
                <a:srgbClr val="FB68B6"/>
              </a:gs>
              <a:gs pos="51000">
                <a:srgbClr val="85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122" y="3874443"/>
            <a:ext cx="5548956" cy="26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865903" y="1117283"/>
            <a:ext cx="8460192" cy="1194481"/>
            <a:chOff x="2888856" y="2018309"/>
            <a:chExt cx="8460192" cy="1194481"/>
          </a:xfrm>
        </p:grpSpPr>
        <p:sp>
          <p:nvSpPr>
            <p:cNvPr id="25" name="직사각형 24"/>
            <p:cNvSpPr/>
            <p:nvPr/>
          </p:nvSpPr>
          <p:spPr>
            <a:xfrm>
              <a:off x="2888856" y="2435026"/>
              <a:ext cx="8460191" cy="777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4400" dirty="0" smtClean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로그 측정으로 오류 관리 효율화</a:t>
              </a:r>
              <a:endParaRPr lang="en-US" altLang="ko-KR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88857" y="2018309"/>
              <a:ext cx="8460191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기술 소개</a:t>
              </a:r>
              <a:r>
                <a:rPr lang="en-US" altLang="ko-KR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</a:t>
              </a:r>
              <a:r>
                <a:rPr lang="en-US" altLang="ko-KR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2</a:t>
              </a:r>
              <a:r>
                <a:rPr lang="en-US" altLang="ko-KR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.</a:t>
              </a:r>
              <a:endParaRPr lang="en-US" altLang="ko-KR" sz="20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127969" y="2581161"/>
            <a:ext cx="9936061" cy="4632440"/>
            <a:chOff x="1127969" y="2581161"/>
            <a:chExt cx="9936061" cy="463244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969" y="2581161"/>
              <a:ext cx="9936061" cy="4632440"/>
            </a:xfrm>
            <a:prstGeom prst="roundRect">
              <a:avLst>
                <a:gd name="adj" fmla="val 3280"/>
              </a:avLst>
            </a:prstGeom>
            <a:solidFill>
              <a:schemeClr val="tx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03860" y="2728481"/>
              <a:ext cx="9584279" cy="4452646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64522" y="2628399"/>
              <a:ext cx="62956" cy="629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211297" y="2918780"/>
            <a:ext cx="7769402" cy="7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서버 오류 즉각 대응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105BC2-1030-AC91-ABA1-9858CFE531A5}"/>
              </a:ext>
            </a:extLst>
          </p:cNvPr>
          <p:cNvSpPr/>
          <p:nvPr/>
        </p:nvSpPr>
        <p:spPr>
          <a:xfrm>
            <a:off x="2702619" y="3604448"/>
            <a:ext cx="6786758" cy="21328"/>
          </a:xfrm>
          <a:prstGeom prst="rect">
            <a:avLst/>
          </a:prstGeom>
          <a:gradFill flip="none" rotWithShape="1">
            <a:gsLst>
              <a:gs pos="0">
                <a:srgbClr val="FF6CAB"/>
              </a:gs>
              <a:gs pos="100000">
                <a:srgbClr val="FB68B6"/>
              </a:gs>
              <a:gs pos="51000">
                <a:srgbClr val="85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568" y="3874443"/>
            <a:ext cx="8029908" cy="26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865903" y="1117283"/>
            <a:ext cx="8460192" cy="1194481"/>
            <a:chOff x="2888856" y="2018309"/>
            <a:chExt cx="8460192" cy="1194481"/>
          </a:xfrm>
        </p:grpSpPr>
        <p:sp>
          <p:nvSpPr>
            <p:cNvPr id="25" name="직사각형 24"/>
            <p:cNvSpPr/>
            <p:nvPr/>
          </p:nvSpPr>
          <p:spPr>
            <a:xfrm>
              <a:off x="2888856" y="2435026"/>
              <a:ext cx="8460191" cy="777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4400" dirty="0" smtClean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지속적 테스트 통한 서버 최적화</a:t>
              </a:r>
              <a:endParaRPr lang="en-US" altLang="ko-KR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88857" y="2018309"/>
              <a:ext cx="8460191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기술 소개</a:t>
              </a:r>
              <a:r>
                <a:rPr lang="en-US" altLang="ko-KR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3.</a:t>
              </a:r>
              <a:endParaRPr lang="en-US" altLang="ko-KR" sz="20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127969" y="2581161"/>
            <a:ext cx="9936061" cy="4632440"/>
            <a:chOff x="1127969" y="2581161"/>
            <a:chExt cx="9936061" cy="463244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969" y="2581161"/>
              <a:ext cx="9936061" cy="4632440"/>
            </a:xfrm>
            <a:prstGeom prst="roundRect">
              <a:avLst>
                <a:gd name="adj" fmla="val 3280"/>
              </a:avLst>
            </a:prstGeom>
            <a:solidFill>
              <a:schemeClr val="tx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03860" y="2728481"/>
              <a:ext cx="9584279" cy="4452646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64522" y="2628399"/>
              <a:ext cx="62956" cy="629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211297" y="2918780"/>
            <a:ext cx="7769402" cy="7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테스트 커버리지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73%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105BC2-1030-AC91-ABA1-9858CFE531A5}"/>
              </a:ext>
            </a:extLst>
          </p:cNvPr>
          <p:cNvSpPr/>
          <p:nvPr/>
        </p:nvSpPr>
        <p:spPr>
          <a:xfrm>
            <a:off x="2702619" y="3604448"/>
            <a:ext cx="6786758" cy="21328"/>
          </a:xfrm>
          <a:prstGeom prst="rect">
            <a:avLst/>
          </a:prstGeom>
          <a:gradFill flip="none" rotWithShape="1">
            <a:gsLst>
              <a:gs pos="0">
                <a:srgbClr val="FF6CAB"/>
              </a:gs>
              <a:gs pos="100000">
                <a:srgbClr val="FB68B6"/>
              </a:gs>
              <a:gs pos="51000">
                <a:srgbClr val="85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7"/>
          <a:stretch/>
        </p:blipFill>
        <p:spPr>
          <a:xfrm>
            <a:off x="2310861" y="3874443"/>
            <a:ext cx="7570273" cy="27214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CB0F9-02BE-56D0-7041-3E96B6876BD8}"/>
              </a:ext>
            </a:extLst>
          </p:cNvPr>
          <p:cNvSpPr/>
          <p:nvPr/>
        </p:nvSpPr>
        <p:spPr>
          <a:xfrm>
            <a:off x="8453120" y="3934628"/>
            <a:ext cx="1147441" cy="210907"/>
          </a:xfrm>
          <a:prstGeom prst="rect">
            <a:avLst/>
          </a:prstGeom>
          <a:noFill/>
          <a:ln w="57150">
            <a:solidFill>
              <a:srgbClr val="C25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3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865903" y="1117283"/>
            <a:ext cx="8460192" cy="1194481"/>
            <a:chOff x="2888856" y="2018309"/>
            <a:chExt cx="8460192" cy="1194481"/>
          </a:xfrm>
        </p:grpSpPr>
        <p:sp>
          <p:nvSpPr>
            <p:cNvPr id="25" name="직사각형 24"/>
            <p:cNvSpPr/>
            <p:nvPr/>
          </p:nvSpPr>
          <p:spPr>
            <a:xfrm>
              <a:off x="2888856" y="2435026"/>
              <a:ext cx="8460191" cy="777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4400" dirty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지속적 테스트 통한 서버 최적화</a:t>
              </a:r>
              <a:endParaRPr lang="en-US" altLang="ko-KR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88857" y="2018309"/>
              <a:ext cx="8460191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기술 소개</a:t>
              </a:r>
              <a:r>
                <a:rPr lang="en-US" altLang="ko-KR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3.</a:t>
              </a:r>
              <a:endParaRPr lang="en-US" altLang="ko-KR" sz="20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127969" y="2581161"/>
            <a:ext cx="9936061" cy="4632440"/>
            <a:chOff x="1127969" y="2581161"/>
            <a:chExt cx="9936061" cy="463244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969" y="2581161"/>
              <a:ext cx="9936061" cy="4632440"/>
            </a:xfrm>
            <a:prstGeom prst="roundRect">
              <a:avLst>
                <a:gd name="adj" fmla="val 3280"/>
              </a:avLst>
            </a:prstGeom>
            <a:solidFill>
              <a:schemeClr val="tx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03860" y="2728481"/>
              <a:ext cx="9584279" cy="4452646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64522" y="2628399"/>
              <a:ext cx="62956" cy="629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211297" y="2918780"/>
            <a:ext cx="7769402" cy="7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소나큐브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버그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건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105BC2-1030-AC91-ABA1-9858CFE531A5}"/>
              </a:ext>
            </a:extLst>
          </p:cNvPr>
          <p:cNvSpPr/>
          <p:nvPr/>
        </p:nvSpPr>
        <p:spPr>
          <a:xfrm>
            <a:off x="2702619" y="3604448"/>
            <a:ext cx="6786758" cy="21328"/>
          </a:xfrm>
          <a:prstGeom prst="rect">
            <a:avLst/>
          </a:prstGeom>
          <a:gradFill flip="none" rotWithShape="1">
            <a:gsLst>
              <a:gs pos="0">
                <a:srgbClr val="FF6CAB"/>
              </a:gs>
              <a:gs pos="100000">
                <a:srgbClr val="FB68B6"/>
              </a:gs>
              <a:gs pos="51000">
                <a:srgbClr val="85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708" y="3816686"/>
            <a:ext cx="6110348" cy="27552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5" t="30799" r="45913" b="21964"/>
          <a:stretch/>
        </p:blipFill>
        <p:spPr>
          <a:xfrm>
            <a:off x="1865903" y="4335618"/>
            <a:ext cx="2334635" cy="123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831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89882" y="2441765"/>
            <a:ext cx="7685261" cy="1520628"/>
            <a:chOff x="2270219" y="1690544"/>
            <a:chExt cx="7685261" cy="1520628"/>
          </a:xfrm>
        </p:grpSpPr>
        <p:sp>
          <p:nvSpPr>
            <p:cNvPr id="17" name="직사각형 16"/>
            <p:cNvSpPr/>
            <p:nvPr/>
          </p:nvSpPr>
          <p:spPr>
            <a:xfrm>
              <a:off x="2270219" y="2503286"/>
              <a:ext cx="76852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서비스 배경       </a:t>
              </a: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gradFill flip="none" rotWithShape="1">
                    <a:gsLst>
                      <a:gs pos="0">
                        <a:srgbClr val="FF6CAB"/>
                      </a:gs>
                      <a:gs pos="100000">
                        <a:srgbClr val="8533FF"/>
                      </a:gs>
                    </a:gsLst>
                    <a:lin ang="13500000" scaled="1"/>
                    <a:tileRect/>
                  </a:gra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▶</a:t>
              </a: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      </a:t>
              </a:r>
              <a:r>
                <a:rPr lang="ko-KR" altLang="en-US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서비스 소개 </a:t>
              </a: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    </a:t>
              </a: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gradFill flip="none" rotWithShape="1">
                    <a:gsLst>
                      <a:gs pos="0">
                        <a:srgbClr val="FF6CAB"/>
                      </a:gs>
                      <a:gs pos="100000">
                        <a:srgbClr val="8533FF"/>
                      </a:gs>
                    </a:gsLst>
                    <a:lin ang="13500000" scaled="1"/>
                    <a:tileRect/>
                  </a:gra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▶      </a:t>
              </a: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</a:t>
              </a:r>
              <a:r>
                <a:rPr lang="ko-KR" altLang="en-US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라이브 시연       </a:t>
              </a: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gradFill flip="none" rotWithShape="1">
                    <a:gsLst>
                      <a:gs pos="0">
                        <a:srgbClr val="FF6CAB"/>
                      </a:gs>
                      <a:gs pos="100000">
                        <a:srgbClr val="8533FF"/>
                      </a:gs>
                    </a:gsLst>
                    <a:lin ang="13500000" scaled="1"/>
                    <a:tileRect/>
                  </a:gra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▶       </a:t>
              </a: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기술 소개</a:t>
              </a:r>
              <a:endParaRPr lang="en-US" altLang="ko-KR" sz="20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67255" y="1690544"/>
              <a:ext cx="1457490" cy="546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28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oppins SemiBold" panose="00000700000000000000" pitchFamily="2" charset="0"/>
                </a:rPr>
                <a:t>목차</a:t>
              </a:r>
              <a:endParaRPr lang="en-US" altLang="ko-KR" sz="28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SemiBold" panose="00000700000000000000" pitchFamily="2" charset="0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5429172" y="2194032"/>
              <a:ext cx="1333656" cy="225425"/>
              <a:chOff x="4323253" y="4664672"/>
              <a:chExt cx="4019881" cy="679472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8063" y="4819489"/>
                <a:ext cx="355930" cy="36841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253" y="4664672"/>
                <a:ext cx="684864" cy="679472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8292" y="4810865"/>
                <a:ext cx="282685" cy="364921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019" y="4788703"/>
                <a:ext cx="348340" cy="403340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822" y="4810865"/>
                <a:ext cx="281803" cy="36699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6826" y="4825333"/>
                <a:ext cx="426575" cy="412815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1985" y="4813421"/>
                <a:ext cx="319859" cy="368139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4301" y="4819489"/>
                <a:ext cx="378833" cy="357490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5243" y="4870277"/>
                <a:ext cx="383510" cy="305509"/>
              </a:xfrm>
              <a:prstGeom prst="rect">
                <a:avLst/>
              </a:prstGeom>
            </p:spPr>
          </p:pic>
        </p:grp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865903" y="1117283"/>
            <a:ext cx="8460192" cy="1194481"/>
            <a:chOff x="2888856" y="2018309"/>
            <a:chExt cx="8460192" cy="1194481"/>
          </a:xfrm>
        </p:grpSpPr>
        <p:sp>
          <p:nvSpPr>
            <p:cNvPr id="25" name="직사각형 24"/>
            <p:cNvSpPr/>
            <p:nvPr/>
          </p:nvSpPr>
          <p:spPr>
            <a:xfrm>
              <a:off x="2888856" y="2435026"/>
              <a:ext cx="8460191" cy="777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4400" dirty="0" smtClean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서버 응답 속도 개선</a:t>
              </a:r>
              <a:endParaRPr lang="en-US" altLang="ko-KR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88857" y="2018309"/>
              <a:ext cx="8460191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기술 소개</a:t>
              </a:r>
              <a:r>
                <a:rPr lang="en-US" altLang="ko-KR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4.</a:t>
              </a:r>
              <a:endParaRPr lang="en-US" altLang="ko-KR" sz="20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127969" y="2581161"/>
            <a:ext cx="9936061" cy="4632440"/>
            <a:chOff x="1127969" y="2581161"/>
            <a:chExt cx="9936061" cy="463244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969" y="2581161"/>
              <a:ext cx="9936061" cy="4632440"/>
            </a:xfrm>
            <a:prstGeom prst="roundRect">
              <a:avLst>
                <a:gd name="adj" fmla="val 3280"/>
              </a:avLst>
            </a:prstGeom>
            <a:solidFill>
              <a:schemeClr val="tx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03860" y="2728481"/>
              <a:ext cx="9584279" cy="4452646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64522" y="2628399"/>
              <a:ext cx="62956" cy="629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211297" y="2918780"/>
            <a:ext cx="7769402" cy="7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CloudFront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 데이터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CDN 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조회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105BC2-1030-AC91-ABA1-9858CFE531A5}"/>
              </a:ext>
            </a:extLst>
          </p:cNvPr>
          <p:cNvSpPr/>
          <p:nvPr/>
        </p:nvSpPr>
        <p:spPr>
          <a:xfrm>
            <a:off x="2702619" y="3604448"/>
            <a:ext cx="6786758" cy="21328"/>
          </a:xfrm>
          <a:prstGeom prst="rect">
            <a:avLst/>
          </a:prstGeom>
          <a:gradFill flip="none" rotWithShape="1">
            <a:gsLst>
              <a:gs pos="0">
                <a:srgbClr val="FF6CAB"/>
              </a:gs>
              <a:gs pos="100000">
                <a:srgbClr val="FB68B6"/>
              </a:gs>
              <a:gs pos="51000">
                <a:srgbClr val="85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24" y="4872942"/>
            <a:ext cx="1018521" cy="593102"/>
          </a:xfrm>
          <a:prstGeom prst="rect">
            <a:avLst/>
          </a:prstGeom>
        </p:spPr>
      </p:pic>
      <p:pic>
        <p:nvPicPr>
          <p:cNvPr id="7172" name="Picture 4" descr="Descarga gratuita de Amazoncom, Amazon S3, Amazon Web Services Imágen d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00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39" y="4622457"/>
            <a:ext cx="1075698" cy="9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mazon Cloudfront png images | PNGW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67" b="98889" l="6667" r="95833">
                        <a14:foregroundMark x1="27222" y1="63056" x2="58333" y2="73889"/>
                        <a14:foregroundMark x1="51111" y1="58056" x2="46944" y2="5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77" y="4487669"/>
            <a:ext cx="1201845" cy="12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아래쪽 화살표 19"/>
          <p:cNvSpPr/>
          <p:nvPr/>
        </p:nvSpPr>
        <p:spPr>
          <a:xfrm rot="16200000">
            <a:off x="5080996" y="4726801"/>
            <a:ext cx="165837" cy="628156"/>
          </a:xfrm>
          <a:prstGeom prst="downArrow">
            <a:avLst/>
          </a:prstGeom>
          <a:solidFill>
            <a:srgbClr val="C25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620897" y="5567252"/>
            <a:ext cx="10131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rgbClr val="C250D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CloudFront</a:t>
            </a:r>
            <a:endParaRPr lang="ko-KR" altLang="en-US" sz="1200" dirty="0">
              <a:solidFill>
                <a:srgbClr val="C250D6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760185" y="5571332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S3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아래쪽 화살표 18"/>
          <p:cNvSpPr/>
          <p:nvPr/>
        </p:nvSpPr>
        <p:spPr>
          <a:xfrm rot="5400000" flipH="1">
            <a:off x="5068313" y="4996198"/>
            <a:ext cx="165837" cy="628156"/>
          </a:xfrm>
          <a:prstGeom prst="downArrow">
            <a:avLst/>
          </a:prstGeom>
          <a:solidFill>
            <a:srgbClr val="C25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6978624" y="4723766"/>
            <a:ext cx="165837" cy="628156"/>
          </a:xfrm>
          <a:prstGeom prst="downArrow">
            <a:avLst/>
          </a:prstGeom>
          <a:solidFill>
            <a:srgbClr val="C25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5400000" flipH="1">
            <a:off x="6965941" y="4993163"/>
            <a:ext cx="165837" cy="628156"/>
          </a:xfrm>
          <a:prstGeom prst="downArrow">
            <a:avLst/>
          </a:prstGeom>
          <a:solidFill>
            <a:srgbClr val="C25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5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865903" y="1117283"/>
            <a:ext cx="8460192" cy="1194481"/>
            <a:chOff x="2888856" y="2018309"/>
            <a:chExt cx="8460192" cy="1194481"/>
          </a:xfrm>
        </p:grpSpPr>
        <p:sp>
          <p:nvSpPr>
            <p:cNvPr id="25" name="직사각형 24"/>
            <p:cNvSpPr/>
            <p:nvPr/>
          </p:nvSpPr>
          <p:spPr>
            <a:xfrm>
              <a:off x="2888856" y="2435026"/>
              <a:ext cx="8460191" cy="777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4400" dirty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서버 응답 속도 개선</a:t>
              </a:r>
              <a:endParaRPr lang="en-US" altLang="ko-KR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88857" y="2018309"/>
              <a:ext cx="8460191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기술 소개</a:t>
              </a:r>
              <a:r>
                <a:rPr lang="en-US" altLang="ko-KR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4.</a:t>
              </a:r>
              <a:endParaRPr lang="en-US" altLang="ko-KR" sz="20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127969" y="2581161"/>
            <a:ext cx="9936061" cy="4632440"/>
            <a:chOff x="1127969" y="2581161"/>
            <a:chExt cx="9936061" cy="463244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969" y="2581161"/>
              <a:ext cx="9936061" cy="4632440"/>
            </a:xfrm>
            <a:prstGeom prst="roundRect">
              <a:avLst>
                <a:gd name="adj" fmla="val 3280"/>
              </a:avLst>
            </a:prstGeom>
            <a:solidFill>
              <a:schemeClr val="tx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03860" y="2728481"/>
              <a:ext cx="9584279" cy="4452646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64522" y="2628399"/>
              <a:ext cx="62956" cy="629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211297" y="2918780"/>
            <a:ext cx="7769402" cy="7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No-offset 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조회로 속도 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105BC2-1030-AC91-ABA1-9858CFE531A5}"/>
              </a:ext>
            </a:extLst>
          </p:cNvPr>
          <p:cNvSpPr/>
          <p:nvPr/>
        </p:nvSpPr>
        <p:spPr>
          <a:xfrm>
            <a:off x="2702619" y="3604448"/>
            <a:ext cx="6786758" cy="21328"/>
          </a:xfrm>
          <a:prstGeom prst="rect">
            <a:avLst/>
          </a:prstGeom>
          <a:gradFill flip="none" rotWithShape="1">
            <a:gsLst>
              <a:gs pos="0">
                <a:srgbClr val="FF6CAB"/>
              </a:gs>
              <a:gs pos="100000">
                <a:srgbClr val="FB68B6"/>
              </a:gs>
              <a:gs pos="51000">
                <a:srgbClr val="85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845222" y="3846533"/>
            <a:ext cx="4501555" cy="2668597"/>
            <a:chOff x="2702619" y="3874443"/>
            <a:chExt cx="4501555" cy="2668597"/>
          </a:xfrm>
        </p:grpSpPr>
        <p:sp>
          <p:nvSpPr>
            <p:cNvPr id="2" name="직사각형 1"/>
            <p:cNvSpPr/>
            <p:nvPr/>
          </p:nvSpPr>
          <p:spPr>
            <a:xfrm>
              <a:off x="2702619" y="3968679"/>
              <a:ext cx="2032000" cy="2574361"/>
            </a:xfrm>
            <a:prstGeom prst="rect">
              <a:avLst/>
            </a:prstGeom>
            <a:noFill/>
            <a:ln>
              <a:solidFill>
                <a:srgbClr val="FB6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26168" y="4188873"/>
              <a:ext cx="1584901" cy="361878"/>
            </a:xfrm>
            <a:prstGeom prst="rect">
              <a:avLst/>
            </a:prstGeom>
            <a:solidFill>
              <a:srgbClr val="F3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Data 1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26168" y="4639209"/>
              <a:ext cx="1584901" cy="361878"/>
            </a:xfrm>
            <a:prstGeom prst="rect">
              <a:avLst/>
            </a:prstGeom>
            <a:solidFill>
              <a:srgbClr val="F3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Data </a:t>
              </a: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26168" y="5089545"/>
              <a:ext cx="1584901" cy="361878"/>
            </a:xfrm>
            <a:prstGeom prst="rect">
              <a:avLst/>
            </a:prstGeom>
            <a:solidFill>
              <a:srgbClr val="F3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Data </a:t>
              </a: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3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26168" y="5539881"/>
              <a:ext cx="1584901" cy="361878"/>
            </a:xfrm>
            <a:prstGeom prst="rect">
              <a:avLst/>
            </a:prstGeom>
            <a:solidFill>
              <a:srgbClr val="F3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Data </a:t>
              </a: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4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26168" y="5990217"/>
              <a:ext cx="1584901" cy="361878"/>
            </a:xfrm>
            <a:prstGeom prst="rect">
              <a:avLst/>
            </a:prstGeom>
            <a:solidFill>
              <a:srgbClr val="F3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Data </a:t>
              </a: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5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3" name="아래쪽 화살표 2"/>
            <p:cNvSpPr/>
            <p:nvPr/>
          </p:nvSpPr>
          <p:spPr>
            <a:xfrm>
              <a:off x="5142882" y="4190257"/>
              <a:ext cx="159330" cy="812214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아래쪽 화살표 19"/>
            <p:cNvSpPr/>
            <p:nvPr/>
          </p:nvSpPr>
          <p:spPr>
            <a:xfrm>
              <a:off x="5471635" y="4190256"/>
              <a:ext cx="159330" cy="1721983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5800388" y="4187397"/>
              <a:ext cx="159330" cy="2237218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253013" y="3874443"/>
              <a:ext cx="5965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offset</a:t>
              </a:r>
              <a:endParaRPr lang="ko-KR" altLang="en-US" sz="1200" b="1" i="1" dirty="0"/>
            </a:p>
          </p:txBody>
        </p:sp>
        <p:sp>
          <p:nvSpPr>
            <p:cNvPr id="27" name="아래쪽 화살표 26"/>
            <p:cNvSpPr/>
            <p:nvPr/>
          </p:nvSpPr>
          <p:spPr>
            <a:xfrm>
              <a:off x="6367981" y="4190257"/>
              <a:ext cx="159330" cy="812214"/>
            </a:xfrm>
            <a:prstGeom prst="downArrow">
              <a:avLst/>
            </a:prstGeom>
            <a:solidFill>
              <a:srgbClr val="C25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아래쪽 화살표 27"/>
            <p:cNvSpPr/>
            <p:nvPr/>
          </p:nvSpPr>
          <p:spPr>
            <a:xfrm>
              <a:off x="6696734" y="5001087"/>
              <a:ext cx="159330" cy="911152"/>
            </a:xfrm>
            <a:prstGeom prst="downArrow">
              <a:avLst/>
            </a:prstGeom>
            <a:solidFill>
              <a:srgbClr val="C25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7025487" y="5912239"/>
              <a:ext cx="159330" cy="512375"/>
            </a:xfrm>
            <a:prstGeom prst="downArrow">
              <a:avLst/>
            </a:prstGeom>
            <a:solidFill>
              <a:srgbClr val="C25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341694" y="3874443"/>
              <a:ext cx="8624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i="1" dirty="0" smtClean="0">
                  <a:solidFill>
                    <a:srgbClr val="C250D6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No-offset</a:t>
              </a:r>
              <a:endParaRPr lang="ko-KR" altLang="en-US" sz="1200" b="1" i="1" dirty="0">
                <a:solidFill>
                  <a:srgbClr val="C250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9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977583" y="1117283"/>
            <a:ext cx="10236831" cy="1194481"/>
            <a:chOff x="2000536" y="2018309"/>
            <a:chExt cx="10236831" cy="1194481"/>
          </a:xfrm>
        </p:grpSpPr>
        <p:sp>
          <p:nvSpPr>
            <p:cNvPr id="25" name="직사각형 24"/>
            <p:cNvSpPr/>
            <p:nvPr/>
          </p:nvSpPr>
          <p:spPr>
            <a:xfrm>
              <a:off x="2000536" y="2435026"/>
              <a:ext cx="10236831" cy="777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4400" dirty="0" err="1" smtClean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반응형</a:t>
              </a:r>
              <a:r>
                <a:rPr lang="ko-KR" altLang="en-US" sz="4400" dirty="0" smtClean="0">
                  <a:gradFill flip="none" rotWithShape="1">
                    <a:gsLst>
                      <a:gs pos="100000">
                        <a:srgbClr val="FB68B6"/>
                      </a:gs>
                      <a:gs pos="0">
                        <a:srgbClr val="953AF2"/>
                      </a:gs>
                    </a:gsLst>
                    <a:lin ang="13500000" scaled="1"/>
                    <a:tileRect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웹으로 다양한 디바이스 환경 대응</a:t>
              </a:r>
              <a:endParaRPr lang="en-US" altLang="ko-KR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88857" y="2018309"/>
              <a:ext cx="8460191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ko-KR" altLang="en-US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기술 소개</a:t>
              </a:r>
              <a:r>
                <a:rPr lang="en-US" altLang="ko-KR" sz="2000" spc="-12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5.</a:t>
              </a:r>
              <a:endParaRPr lang="en-US" altLang="ko-KR" sz="20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661232" y="3012961"/>
            <a:ext cx="7117148" cy="4332719"/>
            <a:chOff x="1127969" y="2581161"/>
            <a:chExt cx="9936061" cy="463244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27969" y="2581161"/>
              <a:ext cx="9936061" cy="4632440"/>
            </a:xfrm>
            <a:prstGeom prst="roundRect">
              <a:avLst>
                <a:gd name="adj" fmla="val 3280"/>
              </a:avLst>
            </a:prstGeom>
            <a:solidFill>
              <a:schemeClr val="tx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303860" y="2728481"/>
              <a:ext cx="9584279" cy="4452646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064521" y="2628399"/>
              <a:ext cx="75388" cy="5773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0DED380-6DE7-E511-653D-D2864F3B5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31" y="3012961"/>
            <a:ext cx="3219364" cy="64854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22" y="3150749"/>
            <a:ext cx="6865006" cy="36970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187" y="3429000"/>
            <a:ext cx="2909451" cy="516678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18167" y="3150749"/>
            <a:ext cx="1446836" cy="27825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76" y="2020832"/>
            <a:ext cx="4824447" cy="180774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45170" y="4118175"/>
            <a:ext cx="5501660" cy="793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감사합니다</a:t>
            </a:r>
            <a:endParaRPr lang="en-US" altLang="ko-KR" sz="60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78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54843" y="2413041"/>
            <a:ext cx="1117659" cy="1117659"/>
          </a:xfrm>
          <a:prstGeom prst="ellipse">
            <a:avLst/>
          </a:prstGeom>
          <a:solidFill>
            <a:srgbClr val="CD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206433" y="2413041"/>
            <a:ext cx="1117659" cy="1117659"/>
          </a:xfrm>
          <a:prstGeom prst="ellipse">
            <a:avLst/>
          </a:prstGeom>
          <a:solidFill>
            <a:srgbClr val="FEA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58023" y="2413041"/>
            <a:ext cx="1117659" cy="1117659"/>
          </a:xfrm>
          <a:prstGeom prst="ellipse">
            <a:avLst/>
          </a:prstGeom>
          <a:solidFill>
            <a:srgbClr val="72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909613" y="2413041"/>
            <a:ext cx="1117659" cy="1117659"/>
          </a:xfrm>
          <a:prstGeom prst="ellipse">
            <a:avLst/>
          </a:prstGeom>
          <a:solidFill>
            <a:srgbClr val="213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261203" y="2413041"/>
            <a:ext cx="1117659" cy="1117659"/>
          </a:xfrm>
          <a:prstGeom prst="ellipse">
            <a:avLst/>
          </a:prstGeom>
          <a:solidFill>
            <a:srgbClr val="C24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99397" y="3594770"/>
            <a:ext cx="2028550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20" dirty="0"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0000700000000000000" pitchFamily="2" charset="0"/>
              </a:rPr>
              <a:t>최태규</a:t>
            </a:r>
            <a:endParaRPr lang="en-US" altLang="ko-KR" sz="1600" b="1" spc="-120" dirty="0">
              <a:latin typeface="Noto Sans KR" panose="020B0500000000000000" pitchFamily="34" charset="-127"/>
              <a:ea typeface="Noto Sans KR" panose="020B05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50987" y="3594770"/>
            <a:ext cx="2028550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20" dirty="0"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0000700000000000000" pitchFamily="2" charset="0"/>
              </a:rPr>
              <a:t>공조한</a:t>
            </a:r>
            <a:endParaRPr lang="en-US" altLang="ko-KR" sz="1600" b="1" spc="-120" dirty="0">
              <a:latin typeface="Noto Sans KR" panose="020B0500000000000000" pitchFamily="34" charset="-127"/>
              <a:ea typeface="Noto Sans KR" panose="020B05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02577" y="3594770"/>
            <a:ext cx="2028550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20" dirty="0"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0000700000000000000" pitchFamily="2" charset="0"/>
              </a:rPr>
              <a:t>허예지</a:t>
            </a:r>
            <a:endParaRPr lang="en-US" altLang="ko-KR" sz="1600" b="1" spc="-120" dirty="0">
              <a:latin typeface="Noto Sans KR" panose="020B0500000000000000" pitchFamily="34" charset="-127"/>
              <a:ea typeface="Noto Sans KR" panose="020B05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54167" y="3594770"/>
            <a:ext cx="2028550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20" dirty="0"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0000700000000000000" pitchFamily="2" charset="0"/>
              </a:rPr>
              <a:t>김현수</a:t>
            </a:r>
            <a:endParaRPr lang="en-US" altLang="ko-KR" sz="1600" b="1" spc="-120" dirty="0">
              <a:latin typeface="Noto Sans KR" panose="020B0500000000000000" pitchFamily="34" charset="-127"/>
              <a:ea typeface="Noto Sans KR" panose="020B05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05757" y="3594770"/>
            <a:ext cx="2028550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20" dirty="0"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0000700000000000000" pitchFamily="2" charset="0"/>
              </a:rPr>
              <a:t>송현주</a:t>
            </a:r>
            <a:endParaRPr lang="en-US" altLang="ko-KR" sz="1600" b="1" spc="-120" dirty="0">
              <a:latin typeface="Noto Sans KR" panose="020B0500000000000000" pitchFamily="34" charset="-127"/>
              <a:ea typeface="Noto Sans KR" panose="020B05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9397" y="4117876"/>
            <a:ext cx="2028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2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Backend(</a:t>
            </a:r>
            <a:r>
              <a:rPr lang="ko-KR" altLang="en-US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팀장</a:t>
            </a: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API </a:t>
            </a:r>
            <a:r>
              <a:rPr lang="ko-KR" altLang="en-US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구현</a:t>
            </a:r>
            <a:endParaRPr lang="en-US" altLang="ko-KR" sz="1600" spc="-120" dirty="0" smtClean="0">
              <a:latin typeface="Noto Sans KR Light" panose="020B0300000000000000" pitchFamily="34" charset="-127"/>
              <a:ea typeface="Noto Sans KR Light" panose="020B0300000000000000" pitchFamily="34" charset="-127"/>
              <a:cs typeface="Poppins SemiBold" panose="000007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CI/CD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750987" y="4117876"/>
            <a:ext cx="2028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API </a:t>
            </a:r>
            <a:r>
              <a:rPr lang="ko-KR" altLang="en-US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구현</a:t>
            </a:r>
            <a:endParaRPr lang="en-US" altLang="ko-KR" sz="1600" spc="-120" dirty="0" smtClean="0">
              <a:latin typeface="Noto Sans KR Light" panose="020B0300000000000000" pitchFamily="34" charset="-127"/>
              <a:ea typeface="Noto Sans KR Light" panose="020B03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092434" y="4117876"/>
            <a:ext cx="2048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API </a:t>
            </a:r>
            <a:r>
              <a:rPr lang="ko-KR" altLang="en-US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구현</a:t>
            </a:r>
            <a:endParaRPr lang="en-US" altLang="ko-KR" sz="1600" spc="-120" dirty="0" smtClean="0">
              <a:latin typeface="Noto Sans KR Light" panose="020B0300000000000000" pitchFamily="34" charset="-127"/>
              <a:ea typeface="Noto Sans KR Light" panose="020B03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454167" y="4117876"/>
            <a:ext cx="2028550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pc="-12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UI/UX </a:t>
            </a:r>
            <a:r>
              <a:rPr lang="ko-KR" altLang="en-US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디자인</a:t>
            </a:r>
            <a:endParaRPr lang="en-US" altLang="ko-KR" sz="1600" spc="-120" dirty="0">
              <a:latin typeface="Noto Sans KR Light" panose="020B0300000000000000" pitchFamily="34" charset="-127"/>
              <a:ea typeface="Noto Sans KR Light" panose="020B03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05757" y="4117876"/>
            <a:ext cx="2028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UI/UX </a:t>
            </a:r>
            <a:r>
              <a:rPr lang="ko-KR" altLang="en-US" sz="1600" spc="-120" dirty="0" smtClean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rPr>
              <a:t>디자인</a:t>
            </a:r>
            <a:endParaRPr lang="en-US" altLang="ko-KR" sz="1600" spc="-120" dirty="0">
              <a:latin typeface="Noto Sans KR Light" panose="020B0300000000000000" pitchFamily="34" charset="-127"/>
              <a:ea typeface="Noto Sans KR Light" panose="020B0300000000000000" pitchFamily="34" charset="-12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0E2825-D606-352F-C04E-A9467D6C3D15}"/>
              </a:ext>
            </a:extLst>
          </p:cNvPr>
          <p:cNvGrpSpPr/>
          <p:nvPr/>
        </p:nvGrpSpPr>
        <p:grpSpPr>
          <a:xfrm>
            <a:off x="5561308" y="1874079"/>
            <a:ext cx="6050526" cy="3109841"/>
            <a:chOff x="3983819" y="1714405"/>
            <a:chExt cx="6050526" cy="3109841"/>
          </a:xfrm>
        </p:grpSpPr>
        <p:sp>
          <p:nvSpPr>
            <p:cNvPr id="10" name="직사각형 9"/>
            <p:cNvSpPr/>
            <p:nvPr/>
          </p:nvSpPr>
          <p:spPr>
            <a:xfrm>
              <a:off x="3983819" y="2958286"/>
              <a:ext cx="3240087" cy="8708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4800" spc="-120" dirty="0" err="1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oppins SemiBold" panose="00000700000000000000" pitchFamily="2" charset="0"/>
                </a:rPr>
                <a:t>볼더링</a:t>
              </a:r>
              <a:endParaRPr lang="en-US" altLang="ko-KR" sz="4800" spc="-12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83819" y="3862764"/>
              <a:ext cx="6050526" cy="961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spc="-12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>: </a:t>
              </a:r>
              <a:r>
                <a:rPr lang="ko-KR" altLang="en-US" sz="2000" spc="-12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>스타트 홀드에서 같은 색상의 </a:t>
              </a:r>
              <a:r>
                <a:rPr lang="ko-KR" altLang="en-US" sz="2000" spc="-120" dirty="0" err="1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>홀드만을</a:t>
              </a:r>
              <a:r>
                <a:rPr lang="ko-KR" altLang="en-US" sz="2000" spc="-12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> 밟아</a:t>
              </a:r>
              <a:r>
                <a:rPr lang="en-US" altLang="ko-KR" sz="2000" spc="-12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/>
              </a:r>
              <a:br>
                <a:rPr lang="en-US" altLang="ko-KR" sz="2000" spc="-12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2000" spc="-12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>맨 위의 </a:t>
              </a:r>
              <a:r>
                <a:rPr lang="ko-KR" altLang="en-US" sz="2000" spc="-120" dirty="0" err="1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>탑홀드를</a:t>
              </a:r>
              <a:r>
                <a:rPr lang="ko-KR" altLang="en-US" sz="2000" spc="-12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> 터치해야 하는 실내 </a:t>
              </a:r>
              <a:r>
                <a:rPr lang="ko-KR" altLang="en-US" sz="2000" spc="-120" dirty="0" err="1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>클라이밍</a:t>
              </a:r>
              <a:r>
                <a:rPr lang="ko-KR" altLang="en-US" sz="2000" spc="-12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cs typeface="Poppins SemiBold" panose="00000700000000000000" pitchFamily="2" charset="0"/>
                </a:rPr>
                <a:t> 스포츠</a:t>
              </a:r>
              <a:endParaRPr lang="en-US" altLang="ko-KR" sz="2000" spc="-12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cs typeface="Poppins SemiBold" panose="00000700000000000000" pitchFamily="2" charset="0"/>
              </a:endParaRPr>
            </a:p>
          </p:txBody>
        </p:sp>
        <p:pic>
          <p:nvPicPr>
            <p:cNvPr id="2052" name="Picture 4" descr="Climbing free icon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8" r="13861"/>
            <a:stretch/>
          </p:blipFill>
          <p:spPr bwMode="auto">
            <a:xfrm>
              <a:off x="4094720" y="1714405"/>
              <a:ext cx="785920" cy="107880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686745-DC77-675A-BB14-B1823EC604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5" b="12264"/>
          <a:stretch/>
        </p:blipFill>
        <p:spPr>
          <a:xfrm>
            <a:off x="2062010" y="1221940"/>
            <a:ext cx="3223760" cy="4414120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00F11F-8075-F6E7-FE2C-CBE7DC094CD0}"/>
              </a:ext>
            </a:extLst>
          </p:cNvPr>
          <p:cNvSpPr/>
          <p:nvPr/>
        </p:nvSpPr>
        <p:spPr>
          <a:xfrm>
            <a:off x="3557158" y="3590627"/>
            <a:ext cx="387634" cy="50311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4CB0F9-02BE-56D0-7041-3E96B6876BD8}"/>
              </a:ext>
            </a:extLst>
          </p:cNvPr>
          <p:cNvSpPr/>
          <p:nvPr/>
        </p:nvSpPr>
        <p:spPr>
          <a:xfrm>
            <a:off x="3157471" y="2145122"/>
            <a:ext cx="516419" cy="46787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5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55913" y="2239908"/>
            <a:ext cx="3105543" cy="2378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올림픽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정식 종목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채택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Picture 2" descr="스포츠 클라이밍, 화려한 &amp;#39;올림픽 신고식' &lt; 마운틴뉴스 &lt; 산사람&amp;산뉴스 &lt; 기사본문 - 월간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60" y="2267819"/>
            <a:ext cx="3525408" cy="2350272"/>
          </a:xfrm>
          <a:prstGeom prst="rect">
            <a:avLst/>
          </a:prstGeom>
          <a:noFill/>
          <a:ln w="127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855913" y="2239908"/>
            <a:ext cx="3105543" cy="2378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늘어나는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한국의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실내 암장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82" y="1669655"/>
            <a:ext cx="2937407" cy="2948436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06" y="3343582"/>
            <a:ext cx="3339969" cy="2062039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54656" y="3349887"/>
            <a:ext cx="10882687" cy="80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44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유저를 위한 </a:t>
            </a:r>
            <a:r>
              <a:rPr lang="ko-KR" altLang="en-US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부재 </a:t>
            </a:r>
            <a:endParaRPr lang="en-US" altLang="ko-KR" sz="4400" dirty="0">
              <a:gradFill flip="none" rotWithShape="1">
                <a:gsLst>
                  <a:gs pos="100000">
                    <a:srgbClr val="FB68B6"/>
                  </a:gs>
                  <a:gs pos="0">
                    <a:srgbClr val="953AF2"/>
                  </a:gs>
                </a:gsLst>
                <a:lin ang="13500000" scaled="1"/>
                <a:tileRect/>
              </a:gra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88857" y="2907673"/>
            <a:ext cx="6414285" cy="48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spc="-1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볼더링</a:t>
            </a:r>
            <a:r>
              <a:rPr lang="ko-KR" altLang="en-US" sz="2400" spc="-12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 인기는 증가하지만</a:t>
            </a:r>
            <a:r>
              <a:rPr lang="en-US" altLang="ko-KR" sz="2400" spc="-12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…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3081AD-7660-CB45-DEBF-2DD02358928E}"/>
              </a:ext>
            </a:extLst>
          </p:cNvPr>
          <p:cNvSpPr/>
          <p:nvPr/>
        </p:nvSpPr>
        <p:spPr>
          <a:xfrm>
            <a:off x="654656" y="3349887"/>
            <a:ext cx="10882687" cy="80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4400" spc="-12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유저들의</a:t>
            </a:r>
            <a:r>
              <a:rPr lang="ko-KR" altLang="en-US" sz="4400" dirty="0">
                <a:gradFill flip="none" rotWithShape="1">
                  <a:gsLst>
                    <a:gs pos="100000">
                      <a:srgbClr val="FB68B6"/>
                    </a:gs>
                    <a:gs pos="0">
                      <a:srgbClr val="953AF2"/>
                    </a:gs>
                  </a:gsLst>
                  <a:lin ang="13500000" scaled="1"/>
                  <a:tileRect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불편함 존재</a:t>
            </a:r>
            <a:endParaRPr lang="en-US" altLang="ko-KR" sz="4400" dirty="0">
              <a:gradFill flip="none" rotWithShape="1">
                <a:gsLst>
                  <a:gs pos="100000">
                    <a:srgbClr val="FB68B6"/>
                  </a:gs>
                  <a:gs pos="0">
                    <a:srgbClr val="953AF2"/>
                  </a:gs>
                </a:gsLst>
                <a:lin ang="13500000" scaled="1"/>
                <a:tileRect/>
              </a:gra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DD0E75-3489-94B9-4EFE-57F19A6CD57A}"/>
              </a:ext>
            </a:extLst>
          </p:cNvPr>
          <p:cNvSpPr/>
          <p:nvPr/>
        </p:nvSpPr>
        <p:spPr>
          <a:xfrm>
            <a:off x="2888857" y="2907673"/>
            <a:ext cx="6414285" cy="48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spc="-12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서비스 부재에 따른 </a:t>
            </a:r>
            <a:endParaRPr lang="en-US" altLang="ko-KR" sz="2400" spc="-12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300000000000000" pitchFamily="34" charset="-128"/>
              <a:ea typeface="Noto Sans KR Light" panose="020B0300000000000000" pitchFamily="34" charset="-128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59" y="331144"/>
            <a:ext cx="1018521" cy="59310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990457" y="2129109"/>
            <a:ext cx="3105543" cy="2599782"/>
            <a:chOff x="2888857" y="2018309"/>
            <a:chExt cx="3105543" cy="2599782"/>
          </a:xfrm>
        </p:grpSpPr>
        <p:sp>
          <p:nvSpPr>
            <p:cNvPr id="11" name="직사각형 10"/>
            <p:cNvSpPr/>
            <p:nvPr/>
          </p:nvSpPr>
          <p:spPr>
            <a:xfrm>
              <a:off x="2888857" y="2239908"/>
              <a:ext cx="3105543" cy="23781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혼자서는</a:t>
              </a:r>
              <a:endPara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r>
                <a: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어려운</a:t>
              </a:r>
              <a:endPara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r>
                <a: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루트 </a:t>
              </a:r>
              <a:r>
                <a:rPr lang="ko-KR" altLang="en-US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파인딩</a:t>
              </a:r>
              <a:endPara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8857" y="2018309"/>
              <a:ext cx="1459623" cy="416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C250D6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불편함</a:t>
              </a:r>
              <a:r>
                <a:rPr lang="en-US" altLang="ko-KR" sz="2000" spc="-12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C250D6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 1.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4246"/>
            <a:ext cx="3206679" cy="6501305"/>
          </a:xfrm>
          <a:prstGeom prst="rect">
            <a:avLst/>
          </a:prstGeom>
        </p:spPr>
      </p:pic>
      <p:sp>
        <p:nvSpPr>
          <p:cNvPr id="5" name="구름 모양 설명선[C] 4">
            <a:extLst>
              <a:ext uri="{FF2B5EF4-FFF2-40B4-BE49-F238E27FC236}">
                <a16:creationId xmlns:a16="http://schemas.microsoft.com/office/drawing/2014/main" id="{1F49F1BC-01E9-B9BB-ECAF-7869CCD839D7}"/>
              </a:ext>
            </a:extLst>
          </p:cNvPr>
          <p:cNvSpPr/>
          <p:nvPr/>
        </p:nvSpPr>
        <p:spPr>
          <a:xfrm>
            <a:off x="9058681" y="3429000"/>
            <a:ext cx="1824471" cy="1066800"/>
          </a:xfrm>
          <a:prstGeom prst="cloudCallout">
            <a:avLst>
              <a:gd name="adj1" fmla="val -76699"/>
              <a:gd name="adj2" fmla="val 63340"/>
            </a:avLst>
          </a:prstGeom>
          <a:solidFill>
            <a:schemeClr val="bg1"/>
          </a:solidFill>
          <a:ln>
            <a:solidFill>
              <a:srgbClr val="C25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600" b="1" spc="-12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cs typeface="Poppins SemiBold" panose="00000700000000000000" pitchFamily="2" charset="0"/>
              </a:rPr>
              <a:t>나도</a:t>
            </a:r>
            <a:r>
              <a:rPr lang="ko-KR" altLang="en-US" sz="1600" b="1" spc="-12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cs typeface="Poppins SemiBold" panose="00000700000000000000" pitchFamily="2" charset="0"/>
              </a:rPr>
              <a:t> </a:t>
            </a:r>
            <a:endParaRPr lang="en-US" altLang="ko-KR" sz="1600" b="1" spc="-12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  <a:cs typeface="Poppins SemiBold" panose="00000700000000000000" pitchFamily="2" charset="0"/>
            </a:endParaRPr>
          </a:p>
          <a:p>
            <a:r>
              <a:rPr lang="ko-KR" altLang="en-US" sz="1600" b="1" spc="-12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cs typeface="Poppins SemiBold" panose="00000700000000000000" pitchFamily="2" charset="0"/>
              </a:rPr>
              <a:t>궁금한데</a:t>
            </a:r>
            <a:r>
              <a:rPr lang="en-US" altLang="ko-KR" sz="1600" b="1" spc="-12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cs typeface="Poppins SemiBold" panose="00000700000000000000" pitchFamily="2" charset="0"/>
              </a:rPr>
              <a:t>….</a:t>
            </a:r>
            <a:endParaRPr lang="ko-Kore-KR" altLang="en-US" sz="1600" b="1" spc="-12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5484</TotalTime>
  <Words>284</Words>
  <Application>Microsoft Office PowerPoint</Application>
  <PresentationFormat>와이드스크린</PresentationFormat>
  <Paragraphs>102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Noto Sans KR</vt:lpstr>
      <vt:lpstr>Noto Sans KR Black</vt:lpstr>
      <vt:lpstr>Noto Sans KR Light</vt:lpstr>
      <vt:lpstr>Noto Sans KR Medium</vt:lpstr>
      <vt:lpstr>Noto Sans KR Thin</vt:lpstr>
      <vt:lpstr>맑은 고딕</vt:lpstr>
      <vt:lpstr>Arial</vt:lpstr>
      <vt:lpstr>Parkway Lush</vt:lpstr>
      <vt:lpstr>Poppins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83</cp:revision>
  <dcterms:created xsi:type="dcterms:W3CDTF">2023-02-09T06:40:39Z</dcterms:created>
  <dcterms:modified xsi:type="dcterms:W3CDTF">2023-02-17T00:43:22Z</dcterms:modified>
</cp:coreProperties>
</file>